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7" r:id="rId2"/>
    <p:sldId id="257" r:id="rId3"/>
    <p:sldId id="295" r:id="rId4"/>
    <p:sldId id="266" r:id="rId5"/>
    <p:sldId id="265" r:id="rId6"/>
    <p:sldId id="294" r:id="rId7"/>
    <p:sldId id="267" r:id="rId8"/>
    <p:sldId id="291" r:id="rId9"/>
    <p:sldId id="269" r:id="rId10"/>
    <p:sldId id="292" r:id="rId11"/>
    <p:sldId id="293" r:id="rId12"/>
    <p:sldId id="261" r:id="rId13"/>
    <p:sldId id="296" r:id="rId14"/>
    <p:sldId id="289" r:id="rId15"/>
    <p:sldId id="277" r:id="rId16"/>
    <p:sldId id="276" r:id="rId17"/>
    <p:sldId id="284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7E9"/>
    <a:srgbClr val="BF0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453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935F3-2146-4DAE-8218-709897C907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561E0-5F5C-42FB-AE14-64B67D1E6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8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561E0-5F5C-42FB-AE14-64B67D1E6E8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1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561E0-5F5C-42FB-AE14-64B67D1E6E8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48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561E0-5F5C-42FB-AE14-64B67D1E6E8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5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1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1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9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2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9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6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7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762A1-A295-4C3D-AC7C-E097E9AFA2A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28600"/>
            <a:ext cx="9144000" cy="735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2774730"/>
            <a:ext cx="4876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Khởi động</a:t>
            </a:r>
            <a:endParaRPr lang="vi-VN" sz="80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650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dốc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sức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đẹp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775" y="1524000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Cao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Bá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Quát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dốc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sức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?</a:t>
            </a:r>
          </a:p>
          <a:p>
            <a:pPr marL="514350" indent="-514350">
              <a:spcBef>
                <a:spcPct val="50000"/>
              </a:spcBef>
              <a:buFontTx/>
              <a:buAutoNum type="arabicPeriod"/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Cao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Bá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Quát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dốc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sức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?</a:t>
            </a:r>
          </a:p>
          <a:p>
            <a:pPr marL="514350" indent="-514350">
              <a:spcBef>
                <a:spcPct val="50000"/>
              </a:spcBef>
              <a:buFontTx/>
              <a:buAutoNum type="arabicPeriod"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Cao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Bá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Quát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dốc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sức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2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345" y="385637"/>
            <a:ext cx="8700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</a:rPr>
              <a:t>     Ông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nổi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danh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khắp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hay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tốt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345" y="3200400"/>
            <a:ext cx="7176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2. Cao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Bá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Quát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nổi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danh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344" y="1828800"/>
            <a:ext cx="6871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1. Ai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nổi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danh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khắp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nước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văn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tốt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43344" y="4539274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Cao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Bá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Quát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nổi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danh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khắp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nước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văn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tốt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421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421314"/>
            <a:ext cx="8534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</a:rPr>
              <a:t>3.Em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hãy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một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tự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mình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71500" y="1524000"/>
            <a:ext cx="8153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M: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truyện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này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rồi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ấy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nhỉ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667000" y="1089028"/>
            <a:ext cx="289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00800" y="1050928"/>
            <a:ext cx="213360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1500" y="3200400"/>
            <a:ext cx="8153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M: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Vì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sao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mình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giải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này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nhỉ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SOA SOA SOA\Khung nen bieu tuong\Khung nen bieu tuong\[Muare.asia]-FramesChildrenVol30\muare.asia - babyvol30 -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200"/>
            <a:ext cx="94488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990600" y="2057400"/>
            <a:ext cx="6324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Vận dụng – Mở rộng</a:t>
            </a:r>
            <a:endParaRPr lang="en-US" sz="36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792817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     ,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069283" y="1351226"/>
            <a:ext cx="502467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81000" y="2438398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Comic Sans MS" pitchFamily="66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1000" y="3200400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81000" y="4104382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81000" y="4953000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66800" y="2374611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còn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gọi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nghi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vấn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90600" y="3124200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điều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988324" y="4028182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Cuối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dấu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chấm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066800" y="4790182"/>
            <a:ext cx="777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nghi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vấn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ai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chứ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,…).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21" name="Picture 16" descr="Book-09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716" y="825995"/>
            <a:ext cx="1951378" cy="154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93700" y="2438398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200" b="1">
              <a:latin typeface="Comic Sans MS" pitchFamily="66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81000" y="3200975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3200" b="1">
              <a:solidFill>
                <a:srgbClr val="1207E9"/>
              </a:solidFill>
              <a:latin typeface="Comic Sans MS" pitchFamily="66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68300" y="4117369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200" b="1">
              <a:latin typeface="Comic Sans MS" pitchFamily="66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68300" y="4953000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200" b="1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7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/>
      <p:bldP spid="11" grpId="0"/>
      <p:bldP spid="16" grpId="0"/>
      <p:bldP spid="19" grpId="0"/>
      <p:bldP spid="13" grpId="0" animBg="1"/>
      <p:bldP spid="17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543800" cy="2590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488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Chiếc nón kỳ diệu</a:t>
            </a:r>
          </a:p>
        </p:txBody>
      </p:sp>
      <p:sp>
        <p:nvSpPr>
          <p:cNvPr id="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970213" y="5923128"/>
            <a:ext cx="2438400" cy="533400"/>
          </a:xfrm>
          <a:prstGeom prst="actionButtonBlank">
            <a:avLst/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540000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Play</a:t>
            </a:r>
            <a:endParaRPr lang="vi-VN" sz="2800">
              <a:latin typeface="Tahoma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03007"/>
            <a:ext cx="3197226" cy="31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02115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6200" y="457200"/>
            <a:ext cx="3276600" cy="3276600"/>
          </a:xfrm>
          <a:prstGeom prst="rect">
            <a:avLst/>
          </a:prstGeom>
          <a:solidFill>
            <a:schemeClr val="tx1"/>
          </a:solidFill>
          <a:ln w="476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0" name="Picture 39" descr="Picture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2935288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G_submit"/>
          <p:cNvSpPr>
            <a:spLocks noChangeArrowheads="1"/>
          </p:cNvSpPr>
          <p:nvPr/>
        </p:nvSpPr>
        <p:spPr bwMode="auto">
          <a:xfrm>
            <a:off x="1446672" y="6172272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162" name="SG_submit"/>
          <p:cNvSpPr>
            <a:spLocks noChangeArrowheads="1"/>
          </p:cNvSpPr>
          <p:nvPr/>
        </p:nvSpPr>
        <p:spPr bwMode="auto">
          <a:xfrm>
            <a:off x="223028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163" name="SG_submit"/>
          <p:cNvSpPr>
            <a:spLocks noChangeArrowheads="1"/>
          </p:cNvSpPr>
          <p:nvPr/>
        </p:nvSpPr>
        <p:spPr bwMode="auto">
          <a:xfrm>
            <a:off x="3001942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" name="SG_submit"/>
          <p:cNvSpPr>
            <a:spLocks noChangeArrowheads="1"/>
          </p:cNvSpPr>
          <p:nvPr/>
        </p:nvSpPr>
        <p:spPr bwMode="auto">
          <a:xfrm>
            <a:off x="3791238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" name="SG_submit"/>
          <p:cNvSpPr>
            <a:spLocks noChangeArrowheads="1"/>
          </p:cNvSpPr>
          <p:nvPr/>
        </p:nvSpPr>
        <p:spPr bwMode="auto">
          <a:xfrm>
            <a:off x="4567456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6166" name="SG_submit"/>
          <p:cNvSpPr>
            <a:spLocks noChangeArrowheads="1"/>
          </p:cNvSpPr>
          <p:nvPr/>
        </p:nvSpPr>
        <p:spPr bwMode="auto">
          <a:xfrm>
            <a:off x="534196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7" name="SG_submit"/>
          <p:cNvSpPr>
            <a:spLocks noChangeArrowheads="1"/>
          </p:cNvSpPr>
          <p:nvPr/>
        </p:nvSpPr>
        <p:spPr bwMode="auto">
          <a:xfrm>
            <a:off x="6117608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6168" name="SG_submit"/>
          <p:cNvSpPr>
            <a:spLocks noChangeArrowheads="1"/>
          </p:cNvSpPr>
          <p:nvPr/>
        </p:nvSpPr>
        <p:spPr bwMode="auto">
          <a:xfrm>
            <a:off x="6934200" y="6248400"/>
            <a:ext cx="685800" cy="533400"/>
          </a:xfrm>
          <a:prstGeom prst="bevel">
            <a:avLst>
              <a:gd name="adj" fmla="val 9942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169" name="SG_submit"/>
          <p:cNvSpPr>
            <a:spLocks noChangeArrowheads="1"/>
          </p:cNvSpPr>
          <p:nvPr/>
        </p:nvSpPr>
        <p:spPr bwMode="auto">
          <a:xfrm>
            <a:off x="6890984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6170" name="SG_submit"/>
          <p:cNvSpPr>
            <a:spLocks noChangeArrowheads="1"/>
          </p:cNvSpPr>
          <p:nvPr/>
        </p:nvSpPr>
        <p:spPr bwMode="auto">
          <a:xfrm>
            <a:off x="7674592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1" name="SG_submit"/>
          <p:cNvSpPr>
            <a:spLocks noChangeArrowheads="1"/>
          </p:cNvSpPr>
          <p:nvPr/>
        </p:nvSpPr>
        <p:spPr bwMode="auto">
          <a:xfrm>
            <a:off x="845820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0268" name="AutoShape 28"/>
          <p:cNvSpPr>
            <a:spLocks noChangeArrowheads="1"/>
          </p:cNvSpPr>
          <p:nvPr/>
        </p:nvSpPr>
        <p:spPr bwMode="auto">
          <a:xfrm>
            <a:off x="4174506" y="152399"/>
            <a:ext cx="4516747" cy="238011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4: 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Câu hỏi dùng </a:t>
            </a:r>
          </a:p>
          <a:p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       để làm gì?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  <a:p>
            <a:endParaRPr lang="en-US" sz="3200" b="1">
              <a:solidFill>
                <a:srgbClr val="008000"/>
              </a:solidFill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4114800" y="2521631"/>
            <a:ext cx="4944918" cy="2362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A. Để hỏi những điều đã biết. </a:t>
            </a:r>
            <a:endParaRPr lang="en-US" sz="2800" b="1">
              <a:solidFill>
                <a:srgbClr val="000099"/>
              </a:solidFill>
              <a:latin typeface="Times New Roman" pitchFamily="18" charset="0"/>
            </a:endParaRPr>
          </a:p>
          <a:p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B. Để hỏi những điều chưa biết.</a:t>
            </a:r>
            <a:endParaRPr lang="en-US" sz="2800" b="1">
              <a:solidFill>
                <a:srgbClr val="000099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C. </a:t>
            </a:r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Để kể về sự việc. </a:t>
            </a:r>
            <a:endParaRPr lang="en-US" sz="2800" b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0270" name="Picture 30" descr="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05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1" descr="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6" name="Line 3"/>
          <p:cNvSpPr>
            <a:spLocks noChangeShapeType="1"/>
          </p:cNvSpPr>
          <p:nvPr/>
        </p:nvSpPr>
        <p:spPr bwMode="auto">
          <a:xfrm flipV="1">
            <a:off x="1676400" y="3505200"/>
            <a:ext cx="1588" cy="7508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Text Box 4"/>
          <p:cNvSpPr txBox="1">
            <a:spLocks noChangeArrowheads="1"/>
          </p:cNvSpPr>
          <p:nvPr/>
        </p:nvSpPr>
        <p:spPr bwMode="auto">
          <a:xfrm>
            <a:off x="762000" y="4191000"/>
            <a:ext cx="18351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24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74" name="WordArt 34"/>
          <p:cNvSpPr>
            <a:spLocks noChangeArrowheads="1" noChangeShapeType="1" noTextEdit="1"/>
          </p:cNvSpPr>
          <p:nvPr/>
        </p:nvSpPr>
        <p:spPr bwMode="auto">
          <a:xfrm>
            <a:off x="1143000" y="4216400"/>
            <a:ext cx="1219200" cy="369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Start</a:t>
            </a:r>
          </a:p>
        </p:txBody>
      </p:sp>
      <p:sp>
        <p:nvSpPr>
          <p:cNvPr id="10275" name="AutoShape 35"/>
          <p:cNvSpPr>
            <a:spLocks noChangeArrowheads="1"/>
          </p:cNvSpPr>
          <p:nvPr/>
        </p:nvSpPr>
        <p:spPr bwMode="auto">
          <a:xfrm>
            <a:off x="4174506" y="152398"/>
            <a:ext cx="4800600" cy="236220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Câu 7: </a:t>
            </a: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</a:rPr>
              <a:t>Cuối câu hỏi </a:t>
            </a:r>
          </a:p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</a:rPr>
              <a:t>  thường có dấu gì?</a:t>
            </a:r>
            <a:r>
              <a:rPr lang="en-US" sz="3600" b="1" smtClean="0">
                <a:solidFill>
                  <a:srgbClr val="FF3300"/>
                </a:solidFill>
              </a:rPr>
              <a:t> </a:t>
            </a:r>
            <a:endParaRPr lang="en-US" sz="3600" b="1">
              <a:solidFill>
                <a:srgbClr val="008000"/>
              </a:solidFill>
            </a:endParaRP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4298289" y="2552700"/>
            <a:ext cx="4800600" cy="1905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600" b="1" smtClean="0">
                <a:solidFill>
                  <a:srgbClr val="FF0000"/>
                </a:solidFill>
              </a:rPr>
              <a:t> Dấu chấm </a:t>
            </a:r>
            <a:endParaRPr lang="en-US" sz="3600" b="1">
              <a:solidFill>
                <a:srgbClr val="FF0000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en-US" sz="3600" b="1" smtClean="0">
                <a:solidFill>
                  <a:srgbClr val="FF0000"/>
                </a:solidFill>
              </a:rPr>
              <a:t>Dấu phẩy</a:t>
            </a:r>
            <a:endParaRPr lang="en-US" sz="3600" b="1">
              <a:solidFill>
                <a:srgbClr val="FF0000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en-US" sz="3600" b="1" smtClean="0">
                <a:solidFill>
                  <a:srgbClr val="FF0000"/>
                </a:solidFill>
              </a:rPr>
              <a:t>Dấu chấm hỏi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277" name="AutoShape 37"/>
          <p:cNvSpPr>
            <a:spLocks noChangeArrowheads="1"/>
          </p:cNvSpPr>
          <p:nvPr/>
        </p:nvSpPr>
        <p:spPr bwMode="auto">
          <a:xfrm>
            <a:off x="4085771" y="152399"/>
            <a:ext cx="4639129" cy="234405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Câu 1</a:t>
            </a: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</a:rPr>
              <a:t>: Câu hỏi dùng </a:t>
            </a:r>
          </a:p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</a:rPr>
              <a:t>            để hỏi ai?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4288971" y="2312988"/>
            <a:ext cx="4686135" cy="2438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smtClean="0">
                <a:solidFill>
                  <a:srgbClr val="FF0000"/>
                </a:solidFill>
              </a:rPr>
              <a:t>Hỏi người khác</a:t>
            </a:r>
            <a:endParaRPr lang="en-US" sz="3200" b="1">
              <a:solidFill>
                <a:srgbClr val="FF0000"/>
              </a:solidFill>
            </a:endParaRPr>
          </a:p>
          <a:p>
            <a:pPr marL="342900" indent="-342900"/>
            <a:r>
              <a:rPr lang="en-US" sz="3200" b="1">
                <a:solidFill>
                  <a:srgbClr val="FF0000"/>
                </a:solidFill>
              </a:rPr>
              <a:t>B. </a:t>
            </a:r>
            <a:r>
              <a:rPr lang="en-US" sz="3200" b="1" smtClean="0">
                <a:solidFill>
                  <a:srgbClr val="FF0000"/>
                </a:solidFill>
              </a:rPr>
              <a:t>Tự hỏi mình</a:t>
            </a:r>
            <a:endParaRPr lang="en-US" sz="3200" b="1">
              <a:solidFill>
                <a:srgbClr val="FF0000"/>
              </a:solidFill>
            </a:endParaRPr>
          </a:p>
          <a:p>
            <a:pPr marL="342900" indent="-342900"/>
            <a:r>
              <a:rPr lang="en-US" sz="3200" b="1">
                <a:solidFill>
                  <a:srgbClr val="FF0000"/>
                </a:solidFill>
              </a:rPr>
              <a:t>C. </a:t>
            </a:r>
            <a:r>
              <a:rPr lang="en-US" sz="3200" b="1" smtClean="0">
                <a:solidFill>
                  <a:srgbClr val="FF0000"/>
                </a:solidFill>
              </a:rPr>
              <a:t>Cả A và B đều đúng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10279" name="Picture 39" descr="c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0" name="AutoShape 40"/>
          <p:cNvSpPr>
            <a:spLocks noChangeArrowheads="1"/>
          </p:cNvSpPr>
          <p:nvPr/>
        </p:nvSpPr>
        <p:spPr bwMode="auto">
          <a:xfrm>
            <a:off x="3733800" y="152399"/>
            <a:ext cx="5241306" cy="236923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5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: Câu nào sau đây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           là câu hỏi?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3733800" y="2770414"/>
            <a:ext cx="5292271" cy="190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smtClean="0">
                <a:solidFill>
                  <a:srgbClr val="FF0000"/>
                </a:solidFill>
              </a:rPr>
              <a:t>Các em làm bài xong chưa?</a:t>
            </a:r>
            <a:endParaRPr lang="en-US" sz="2800" b="1">
              <a:solidFill>
                <a:srgbClr val="FF0000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smtClean="0">
                <a:solidFill>
                  <a:srgbClr val="FF0000"/>
                </a:solidFill>
              </a:rPr>
              <a:t>Các em chăm học quá!</a:t>
            </a:r>
            <a:endParaRPr lang="en-US" sz="2800" b="1">
              <a:solidFill>
                <a:srgbClr val="FF0000"/>
              </a:solidFill>
            </a:endParaRPr>
          </a:p>
          <a:p>
            <a:pPr marL="342900" indent="-342900"/>
            <a:r>
              <a:rPr lang="en-US" sz="2800" b="1">
                <a:solidFill>
                  <a:srgbClr val="FF0000"/>
                </a:solidFill>
              </a:rPr>
              <a:t>C. </a:t>
            </a:r>
            <a:r>
              <a:rPr lang="en-US" sz="2800" b="1" smtClean="0">
                <a:solidFill>
                  <a:srgbClr val="FF0000"/>
                </a:solidFill>
              </a:rPr>
              <a:t>Các em làm bài tập.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282" name="AutoShape 42"/>
          <p:cNvSpPr>
            <a:spLocks noChangeArrowheads="1"/>
          </p:cNvSpPr>
          <p:nvPr/>
        </p:nvSpPr>
        <p:spPr bwMode="auto">
          <a:xfrm>
            <a:off x="3651579" y="304800"/>
            <a:ext cx="5374492" cy="221309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</a:rPr>
              <a:t> 10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</a:rPr>
              <a:t>còn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</a:rPr>
              <a:t>gọi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</a:p>
          <a:p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               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?</a:t>
            </a:r>
            <a:endParaRPr lang="en-US" sz="32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4174506" y="2726419"/>
            <a:ext cx="3962400" cy="1905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Câu kể.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.  Câu nghi vấn.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C.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Câu cảm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88" name="AutoShape 44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758825" cy="547688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6738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268" grpId="0" animBg="1"/>
      <p:bldP spid="10268" grpId="1" animBg="1"/>
      <p:bldP spid="10269" grpId="0" animBg="1"/>
      <p:bldP spid="10269" grpId="1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78" grpId="0" animBg="1"/>
      <p:bldP spid="10278" grpId="1" animBg="1"/>
      <p:bldP spid="10280" grpId="0" animBg="1"/>
      <p:bldP spid="10280" grpId="1" animBg="1"/>
      <p:bldP spid="10281" grpId="0" animBg="1"/>
      <p:bldP spid="10281" grpId="1" animBg="1"/>
      <p:bldP spid="10282" grpId="0" animBg="1"/>
      <p:bldP spid="10282" grpId="1" animBg="1"/>
      <p:bldP spid="10283" grpId="0" animBg="1"/>
      <p:bldP spid="1028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G_00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70" y="1907920"/>
            <a:ext cx="4058391" cy="291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2"/>
          <p:cNvSpPr>
            <a:spLocks noChangeArrowheads="1"/>
          </p:cNvSpPr>
          <p:nvPr/>
        </p:nvSpPr>
        <p:spPr bwMode="auto">
          <a:xfrm>
            <a:off x="971680" y="1073638"/>
            <a:ext cx="3743260" cy="223223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1: Câu hỏi còn</a:t>
            </a:r>
          </a:p>
          <a:p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     gọi là câu gì?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4" name="AutoShape 42"/>
          <p:cNvSpPr>
            <a:spLocks noChangeArrowheads="1"/>
          </p:cNvSpPr>
          <p:nvPr/>
        </p:nvSpPr>
        <p:spPr bwMode="auto">
          <a:xfrm>
            <a:off x="4657660" y="3161140"/>
            <a:ext cx="3800540" cy="2197266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</a:t>
            </a:r>
            <a:r>
              <a:rPr lang="en-US" sz="3200" b="1">
                <a:solidFill>
                  <a:srgbClr val="008000"/>
                </a:solidFill>
              </a:rPr>
              <a:t>4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: Câu hỏi </a:t>
            </a:r>
          </a:p>
          <a:p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    dùng để hỏi ai?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7" name="AutoShape 42"/>
          <p:cNvSpPr>
            <a:spLocks noChangeArrowheads="1"/>
          </p:cNvSpPr>
          <p:nvPr/>
        </p:nvSpPr>
        <p:spPr bwMode="auto">
          <a:xfrm>
            <a:off x="4714940" y="1081309"/>
            <a:ext cx="3743260" cy="207983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</a:t>
            </a:r>
            <a:r>
              <a:rPr lang="en-US" sz="3200" b="1" smtClean="0">
                <a:solidFill>
                  <a:srgbClr val="008000"/>
                </a:solidFill>
              </a:rPr>
              <a:t>2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: Câu hỏi </a:t>
            </a:r>
          </a:p>
          <a:p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    dùng </a:t>
            </a:r>
            <a:r>
              <a:rPr lang="vi-VN" sz="3200" b="1" smtClean="0">
                <a:solidFill>
                  <a:srgbClr val="008000"/>
                </a:solidFill>
              </a:rPr>
              <a:t>để</a:t>
            </a:r>
            <a:r>
              <a:rPr lang="en-US" sz="3200" b="1" smtClean="0">
                <a:solidFill>
                  <a:srgbClr val="008000"/>
                </a:solidFill>
              </a:rPr>
              <a:t> làm gì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8" name="AutoShape 42"/>
          <p:cNvSpPr>
            <a:spLocks noChangeArrowheads="1"/>
          </p:cNvSpPr>
          <p:nvPr/>
        </p:nvSpPr>
        <p:spPr bwMode="auto">
          <a:xfrm>
            <a:off x="999389" y="3305869"/>
            <a:ext cx="3800540" cy="2047253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3: Cuối câu </a:t>
            </a:r>
          </a:p>
          <a:p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hỏi thường có dấu</a:t>
            </a:r>
          </a:p>
          <a:p>
            <a:r>
              <a:rPr lang="en-US" sz="3200" b="1" smtClean="0">
                <a:solidFill>
                  <a:srgbClr val="008000"/>
                </a:solidFill>
              </a:rPr>
              <a:t>gì?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410200"/>
            <a:ext cx="371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Lăng Bác Hồ</a:t>
            </a:r>
            <a:endParaRPr lang="en-US" sz="4000" b="1"/>
          </a:p>
        </p:txBody>
      </p:sp>
      <p:sp>
        <p:nvSpPr>
          <p:cNvPr id="11" name="Rectangle 10"/>
          <p:cNvSpPr/>
          <p:nvPr/>
        </p:nvSpPr>
        <p:spPr>
          <a:xfrm>
            <a:off x="1143000" y="1524000"/>
            <a:ext cx="3514660" cy="16371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24400" y="1447800"/>
            <a:ext cx="3514660" cy="16371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71680" y="3510925"/>
            <a:ext cx="3514660" cy="16371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29240" y="3510925"/>
            <a:ext cx="3514660" cy="16371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686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khung hinh (6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9229"/>
            <a:ext cx="1181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95600" y="1934066"/>
            <a:ext cx="7162800" cy="1107996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6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CHÀO CÁC EM!</a:t>
            </a:r>
            <a:endParaRPr lang="en-US" sz="6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458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457200"/>
            <a:ext cx="8229600" cy="4770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3300"/>
                </a:solidFill>
                <a:latin typeface="Times New Roman" pitchFamily="18" charset="0"/>
              </a:rPr>
              <a:t>      Những từ nào sau đây</a:t>
            </a:r>
            <a:r>
              <a:rPr lang="en-US" sz="3200" b="1" smtClean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1207E9"/>
                </a:solidFill>
                <a:latin typeface="Times New Roman" pitchFamily="18" charset="0"/>
              </a:rPr>
              <a:t>nêu những thử thách đối với </a:t>
            </a:r>
            <a:r>
              <a:rPr lang="en-US" sz="3200" b="1">
                <a:solidFill>
                  <a:srgbClr val="1207E9"/>
                </a:solidFill>
                <a:latin typeface="Times New Roman" pitchFamily="18" charset="0"/>
              </a:rPr>
              <a:t>ý chí, nghị lực của con người.</a:t>
            </a:r>
            <a:r>
              <a:rPr lang="en-US" sz="3200" b="1">
                <a:solidFill>
                  <a:srgbClr val="00B0F0"/>
                </a:solidFill>
                <a:latin typeface="Times New Roman" pitchFamily="18" charset="0"/>
              </a:rPr>
              <a:t> </a:t>
            </a:r>
            <a:endParaRPr lang="en-US" sz="3200" b="1" smtClean="0">
              <a:solidFill>
                <a:srgbClr val="00B0F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3300"/>
                </a:solidFill>
                <a:latin typeface="Times New Roman" pitchFamily="18" charset="0"/>
              </a:rPr>
              <a:t>        A.    gian nan</a:t>
            </a:r>
          </a:p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3300"/>
                </a:solidFill>
                <a:latin typeface="Times New Roman" pitchFamily="18" charset="0"/>
              </a:rPr>
              <a:t>        B.    </a:t>
            </a:r>
            <a:r>
              <a:rPr lang="en-US" sz="3200" b="1">
                <a:solidFill>
                  <a:srgbClr val="003300"/>
                </a:solidFill>
                <a:latin typeface="Times New Roman" pitchFamily="18" charset="0"/>
              </a:rPr>
              <a:t>q</a:t>
            </a:r>
            <a:r>
              <a:rPr lang="en-US" sz="3200" b="1" smtClean="0">
                <a:solidFill>
                  <a:srgbClr val="003300"/>
                </a:solidFill>
                <a:latin typeface="Times New Roman" pitchFamily="18" charset="0"/>
              </a:rPr>
              <a:t>uyết chí</a:t>
            </a:r>
          </a:p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3300"/>
                </a:solidFill>
                <a:latin typeface="Times New Roman" pitchFamily="18" charset="0"/>
              </a:rPr>
              <a:t>        C.    kiên trì</a:t>
            </a:r>
          </a:p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3300"/>
                </a:solidFill>
                <a:latin typeface="Times New Roman" pitchFamily="18" charset="0"/>
              </a:rPr>
              <a:t>        D.    chông gai</a:t>
            </a:r>
          </a:p>
          <a:p>
            <a:pPr>
              <a:spcBef>
                <a:spcPct val="50000"/>
              </a:spcBef>
            </a:pPr>
            <a:endParaRPr lang="en-US" sz="3200" b="1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01437" y="1648690"/>
            <a:ext cx="942109" cy="696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15291" y="3827314"/>
            <a:ext cx="942109" cy="696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990600" y="713509"/>
            <a:ext cx="723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533400" y="2739112"/>
            <a:ext cx="8153400" cy="510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hỏi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dấu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chấm</a:t>
            </a:r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hỏi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54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7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8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9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0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81000" y="2133600"/>
            <a:ext cx="8763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2209800" y="685800"/>
            <a:ext cx="37338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2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I. NHẬN XÉT</a:t>
            </a:r>
            <a:endParaRPr lang="en-US" sz="36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207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5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7966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" y="2325231"/>
            <a:ext cx="302866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Cậu 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 thế nào mà mua được nhiều sách và dụng cụ thí nghiệm như thế?</a:t>
            </a:r>
          </a:p>
        </p:txBody>
      </p:sp>
      <p:graphicFrame>
        <p:nvGraphicFramePr>
          <p:cNvPr id="3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648372"/>
              </p:ext>
            </p:extLst>
          </p:nvPr>
        </p:nvGraphicFramePr>
        <p:xfrm>
          <a:off x="152400" y="304800"/>
          <a:ext cx="8877300" cy="4206240"/>
        </p:xfrm>
        <a:graphic>
          <a:graphicData uri="http://schemas.openxmlformats.org/drawingml/2006/table">
            <a:tbl>
              <a:tblPr/>
              <a:tblGrid>
                <a:gridCol w="2857500"/>
                <a:gridCol w="2057400"/>
                <a:gridCol w="1828800"/>
                <a:gridCol w="2133600"/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 hiệu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6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801231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1. Vì sao quả bóng không có cánh mà vẫn bay được?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2744" y="137160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Xi-ôn-cốp-xki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8022" y="1371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Tự hỏi mình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914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- Từ </a:t>
            </a:r>
            <a:r>
              <a:rPr lang="en-U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 sao</a:t>
            </a:r>
          </a:p>
          <a:p>
            <a:endParaRPr lang="en-US" sz="2400" b="1">
              <a:solidFill>
                <a:srgbClr val="1207E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- Dấu chấm hỏi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0192" y="276207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- Từ </a:t>
            </a:r>
            <a:r>
              <a:rPr lang="en-U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 nào</a:t>
            </a:r>
          </a:p>
          <a:p>
            <a:endParaRPr lang="en-US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Dấu chấm hỏi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30435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 người bạn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4096" y="302525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Xi-ôn-cốp-xki</a:t>
            </a:r>
          </a:p>
        </p:txBody>
      </p:sp>
      <p:sp>
        <p:nvSpPr>
          <p:cNvPr id="14" name="Text Box 126"/>
          <p:cNvSpPr txBox="1">
            <a:spLocks noChangeArrowheads="1"/>
          </p:cNvSpPr>
          <p:nvPr/>
        </p:nvSpPr>
        <p:spPr bwMode="auto">
          <a:xfrm>
            <a:off x="152400" y="4665161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</a:rPr>
              <a:t>    - </a:t>
            </a:r>
            <a:r>
              <a:rPr lang="en-US" sz="3200" b="1" dirty="0" err="1" smtClean="0">
                <a:latin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hỏi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dùng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</a:rPr>
              <a:t>?</a:t>
            </a:r>
          </a:p>
        </p:txBody>
      </p:sp>
      <p:sp>
        <p:nvSpPr>
          <p:cNvPr id="15" name="Text Box 126"/>
          <p:cNvSpPr txBox="1">
            <a:spLocks noChangeArrowheads="1"/>
          </p:cNvSpPr>
          <p:nvPr/>
        </p:nvSpPr>
        <p:spPr bwMode="auto">
          <a:xfrm>
            <a:off x="152400" y="5206425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</a:rPr>
              <a:t>    - </a:t>
            </a:r>
            <a:r>
              <a:rPr lang="en-US" sz="3200" b="1" dirty="0" err="1" smtClean="0">
                <a:latin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hỏi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dùng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hỏi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ai</a:t>
            </a:r>
            <a:r>
              <a:rPr lang="en-US" sz="3200" b="1" dirty="0" smtClean="0">
                <a:latin typeface="Times New Roman" pitchFamily="18" charset="0"/>
              </a:rPr>
              <a:t>?</a:t>
            </a:r>
          </a:p>
        </p:txBody>
      </p:sp>
      <p:sp>
        <p:nvSpPr>
          <p:cNvPr id="16" name="Text Box 126"/>
          <p:cNvSpPr txBox="1">
            <a:spLocks noChangeArrowheads="1"/>
          </p:cNvSpPr>
          <p:nvPr/>
        </p:nvSpPr>
        <p:spPr bwMode="auto">
          <a:xfrm>
            <a:off x="381000" y="5715000"/>
            <a:ext cx="82159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</a:rPr>
              <a:t>  - </a:t>
            </a:r>
            <a:r>
              <a:rPr lang="en-US" sz="3200" b="1" dirty="0" err="1" smtClean="0">
                <a:latin typeface="Times New Roman" pitchFamily="18" charset="0"/>
              </a:rPr>
              <a:t>Dấu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hiệu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giúp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nhận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ra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hỏi</a:t>
            </a:r>
            <a:r>
              <a:rPr lang="en-US" sz="3200" b="1" dirty="0" smtClean="0"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980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6"/>
          <p:cNvSpPr txBox="1">
            <a:spLocks noChangeArrowheads="1"/>
          </p:cNvSpPr>
          <p:nvPr/>
        </p:nvSpPr>
        <p:spPr bwMode="auto">
          <a:xfrm>
            <a:off x="457200" y="1143000"/>
            <a:ext cx="7391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latin typeface="Times New Roman" pitchFamily="18" charset="0"/>
              </a:rPr>
              <a:t>    - </a:t>
            </a:r>
            <a:r>
              <a:rPr lang="en-US" sz="4000" b="1" dirty="0" err="1" smtClean="0">
                <a:latin typeface="Times New Roman" pitchFamily="18" charset="0"/>
              </a:rPr>
              <a:t>Câu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hỏi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dùng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để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làm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gì</a:t>
            </a:r>
            <a:r>
              <a:rPr lang="en-US" sz="4000" b="1" dirty="0" smtClean="0">
                <a:latin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50273" y="527777"/>
            <a:ext cx="83058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1.Câu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còn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gọi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nghi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vấn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dùng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để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về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những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điều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chưa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biết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" name="Text Box 126"/>
          <p:cNvSpPr txBox="1">
            <a:spLocks noChangeArrowheads="1"/>
          </p:cNvSpPr>
          <p:nvPr/>
        </p:nvSpPr>
        <p:spPr bwMode="auto">
          <a:xfrm>
            <a:off x="450273" y="3048000"/>
            <a:ext cx="7391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latin typeface="Times New Roman" pitchFamily="18" charset="0"/>
              </a:rPr>
              <a:t>    - </a:t>
            </a:r>
            <a:r>
              <a:rPr lang="en-US" sz="4400" b="1" dirty="0" err="1" smtClean="0">
                <a:latin typeface="Times New Roman" pitchFamily="18" charset="0"/>
              </a:rPr>
              <a:t>Câu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hỏi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dùng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để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hỏi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ai</a:t>
            </a:r>
            <a:r>
              <a:rPr lang="en-US" sz="4400" b="1" dirty="0" smtClean="0">
                <a:latin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127" y="2078504"/>
            <a:ext cx="82296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</a:rPr>
              <a:t>2. </a:t>
            </a:r>
            <a:r>
              <a:rPr lang="en-US" sz="4000" b="1" dirty="0" err="1">
                <a:latin typeface="Times New Roman" pitchFamily="18" charset="0"/>
              </a:rPr>
              <a:t>Phần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lớn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hỏi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dùng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hỏi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người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khác</a:t>
            </a:r>
            <a:r>
              <a:rPr lang="en-US" sz="4000" b="1" dirty="0">
                <a:latin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</a:rPr>
              <a:t>nhưng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cũng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tự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hỏi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mình</a:t>
            </a:r>
            <a:r>
              <a:rPr lang="en-US" sz="4000" b="1" dirty="0">
                <a:latin typeface="Times New Roman" pitchFamily="18" charset="0"/>
              </a:rPr>
              <a:t>.</a:t>
            </a:r>
          </a:p>
        </p:txBody>
      </p:sp>
      <p:sp>
        <p:nvSpPr>
          <p:cNvPr id="6" name="Text Box 126"/>
          <p:cNvSpPr txBox="1">
            <a:spLocks noChangeArrowheads="1"/>
          </p:cNvSpPr>
          <p:nvPr/>
        </p:nvSpPr>
        <p:spPr bwMode="auto">
          <a:xfrm>
            <a:off x="346364" y="4724400"/>
            <a:ext cx="821595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1207E9"/>
                </a:solidFill>
                <a:latin typeface="Times New Roman" pitchFamily="18" charset="0"/>
              </a:rPr>
              <a:t>  - </a:t>
            </a:r>
            <a:r>
              <a:rPr lang="en-US" sz="4800" b="1" dirty="0" err="1" smtClean="0">
                <a:solidFill>
                  <a:srgbClr val="1207E9"/>
                </a:solidFill>
                <a:latin typeface="Times New Roman" pitchFamily="18" charset="0"/>
              </a:rPr>
              <a:t>Dấu</a:t>
            </a:r>
            <a:r>
              <a:rPr lang="en-US" sz="48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207E9"/>
                </a:solidFill>
                <a:latin typeface="Times New Roman" pitchFamily="18" charset="0"/>
              </a:rPr>
              <a:t>hiệu</a:t>
            </a:r>
            <a:r>
              <a:rPr lang="en-US" sz="48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207E9"/>
                </a:solidFill>
                <a:latin typeface="Times New Roman" pitchFamily="18" charset="0"/>
              </a:rPr>
              <a:t>nào</a:t>
            </a:r>
            <a:r>
              <a:rPr lang="en-US" sz="48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207E9"/>
                </a:solidFill>
                <a:latin typeface="Times New Roman" pitchFamily="18" charset="0"/>
              </a:rPr>
              <a:t>giúp</a:t>
            </a:r>
            <a:r>
              <a:rPr lang="en-US" sz="48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207E9"/>
                </a:solidFill>
                <a:latin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207E9"/>
                </a:solidFill>
                <a:latin typeface="Times New Roman" pitchFamily="18" charset="0"/>
              </a:rPr>
              <a:t>nhận</a:t>
            </a:r>
            <a:r>
              <a:rPr lang="en-US" sz="48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207E9"/>
                </a:solidFill>
                <a:latin typeface="Times New Roman" pitchFamily="18" charset="0"/>
              </a:rPr>
              <a:t>ra</a:t>
            </a:r>
            <a:r>
              <a:rPr lang="en-US" sz="48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207E9"/>
                </a:solidFill>
                <a:latin typeface="Times New Roman" pitchFamily="18" charset="0"/>
              </a:rPr>
              <a:t>câu</a:t>
            </a:r>
            <a:r>
              <a:rPr lang="en-US" sz="48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207E9"/>
                </a:solidFill>
                <a:latin typeface="Times New Roman" pitchFamily="18" charset="0"/>
              </a:rPr>
              <a:t>hỏi</a:t>
            </a:r>
            <a:r>
              <a:rPr lang="en-US" sz="4800" b="1" dirty="0" smtClean="0">
                <a:solidFill>
                  <a:srgbClr val="1207E9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4065551"/>
            <a:ext cx="8915400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</a:rPr>
              <a:t>3.Câu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thường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các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từ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nghi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vấn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(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ai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nào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sao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không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,..).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Khi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viết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cuối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dấu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chấm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(?).</a:t>
            </a:r>
          </a:p>
        </p:txBody>
      </p:sp>
    </p:spTree>
    <p:extLst>
      <p:ext uri="{BB962C8B-B14F-4D97-AF65-F5344CB8AC3E}">
        <p14:creationId xmlns:p14="http://schemas.microsoft.com/office/powerpoint/2010/main" val="256207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2286000" y="41564"/>
            <a:ext cx="37338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2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II. GHI </a:t>
            </a:r>
            <a:r>
              <a:rPr lang="en-US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2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NHỚ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763000" cy="563231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      1.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còn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gọi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nghi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vấn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dùng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về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điều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chưa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biết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</a:pPr>
            <a:r>
              <a:rPr lang="en-US" sz="4000" b="1" dirty="0" smtClean="0">
                <a:latin typeface="Times New Roman" pitchFamily="18" charset="0"/>
              </a:rPr>
              <a:t>      2. </a:t>
            </a:r>
            <a:r>
              <a:rPr lang="en-US" sz="4000" b="1" dirty="0" err="1" smtClean="0">
                <a:latin typeface="Times New Roman" pitchFamily="18" charset="0"/>
              </a:rPr>
              <a:t>Phần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lớn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hỏi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dùng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hỏi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người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khác</a:t>
            </a:r>
            <a:r>
              <a:rPr lang="en-US" sz="4000" b="1" dirty="0">
                <a:latin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</a:rPr>
              <a:t>nhưng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cũng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tự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hỏi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mình</a:t>
            </a:r>
            <a:r>
              <a:rPr lang="en-US" sz="4000" b="1" dirty="0">
                <a:latin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      3.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thường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các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từ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nghi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vấn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ai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nào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</a:rPr>
              <a:t>sao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</a:rPr>
              <a:t>không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,…).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Khi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cuối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dấu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chấm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 (?).</a:t>
            </a:r>
            <a:endParaRPr lang="en-US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5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96982" y="685800"/>
            <a:ext cx="894042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</a:rPr>
              <a:t>     1.Tìm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hỏi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1207E9"/>
                </a:solidFill>
                <a:latin typeface="Times New Roman" pitchFamily="18" charset="0"/>
              </a:rPr>
              <a:t>Thưa</a:t>
            </a:r>
            <a:r>
              <a:rPr lang="en-US" sz="3200" b="1" i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1207E9"/>
                </a:solidFill>
                <a:latin typeface="Times New Roman" pitchFamily="18" charset="0"/>
              </a:rPr>
              <a:t>chuyện</a:t>
            </a:r>
            <a:r>
              <a:rPr lang="en-US" sz="3200" b="1" i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1207E9"/>
                </a:solidFill>
                <a:latin typeface="Times New Roman" pitchFamily="18" charset="0"/>
              </a:rPr>
              <a:t>với</a:t>
            </a:r>
            <a:r>
              <a:rPr lang="en-US" sz="3200" b="1" i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1207E9"/>
                </a:solidFill>
                <a:latin typeface="Times New Roman" pitchFamily="18" charset="0"/>
              </a:rPr>
              <a:t>mẹ</a:t>
            </a:r>
            <a:r>
              <a:rPr lang="en-US" sz="3200" b="1" i="1" dirty="0">
                <a:solidFill>
                  <a:srgbClr val="1207E9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1207E9"/>
                </a:solidFill>
                <a:latin typeface="Times New Roman" pitchFamily="18" charset="0"/>
              </a:rPr>
              <a:t>Hai</a:t>
            </a:r>
            <a:r>
              <a:rPr lang="en-US" sz="3200" b="1" i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1207E9"/>
                </a:solidFill>
                <a:latin typeface="Times New Roman" pitchFamily="18" charset="0"/>
              </a:rPr>
              <a:t>bàn</a:t>
            </a:r>
            <a:r>
              <a:rPr lang="en-US" sz="3200" b="1" i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1207E9"/>
                </a:solidFill>
                <a:latin typeface="Times New Roman" pitchFamily="18" charset="0"/>
              </a:rPr>
              <a:t>tay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ghi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vào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bảng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mẫu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như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</a:rPr>
              <a:t>: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graphicFrame>
        <p:nvGraphicFramePr>
          <p:cNvPr id="4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616868"/>
              </p:ext>
            </p:extLst>
          </p:nvPr>
        </p:nvGraphicFramePr>
        <p:xfrm>
          <a:off x="96982" y="1816834"/>
          <a:ext cx="8877300" cy="4663440"/>
        </p:xfrm>
        <a:graphic>
          <a:graphicData uri="http://schemas.openxmlformats.org/drawingml/2006/table">
            <a:tbl>
              <a:tblPr/>
              <a:tblGrid>
                <a:gridCol w="4475018"/>
                <a:gridCol w="1411326"/>
                <a:gridCol w="1676400"/>
                <a:gridCol w="1314556"/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6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Bài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Thưa chuyện với mẹ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1) Con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vừa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207E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Cương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Bài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 bàn tay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1200" y="1010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1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2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III</a:t>
            </a:r>
            <a:r>
              <a:rPr lang="en-US" sz="3200" b="1" kern="1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2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en-US" sz="3200" b="1" kern="1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2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LUYỆN TẬP</a:t>
            </a:r>
            <a:endParaRPr lang="en-US" sz="32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207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904875" y="331246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Ai xui con thế?</a:t>
            </a:r>
            <a:endParaRPr lang="vi-VN" sz="2400"/>
          </a:p>
        </p:txBody>
      </p:sp>
      <p:sp>
        <p:nvSpPr>
          <p:cNvPr id="7" name="TextBox 6"/>
          <p:cNvSpPr txBox="1"/>
          <p:nvPr/>
        </p:nvSpPr>
        <p:spPr>
          <a:xfrm>
            <a:off x="4714875" y="3343274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ủa mẹ</a:t>
            </a:r>
            <a:endParaRPr lang="vi-VN" sz="2400"/>
          </a:p>
        </p:txBody>
      </p:sp>
      <p:sp>
        <p:nvSpPr>
          <p:cNvPr id="8" name="TextBox 7"/>
          <p:cNvSpPr txBox="1"/>
          <p:nvPr/>
        </p:nvSpPr>
        <p:spPr>
          <a:xfrm>
            <a:off x="6096000" y="333151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">
              <a:spcBef>
                <a:spcPct val="0"/>
              </a:spcBef>
              <a:spcAft>
                <a:spcPct val="0"/>
              </a:spcAft>
              <a:buSzPct val="65000"/>
            </a:pPr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hỏi Cương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91475" y="3338810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">
              <a:spcBef>
                <a:spcPct val="0"/>
              </a:spcBef>
              <a:spcAft>
                <a:spcPct val="0"/>
              </a:spcAft>
              <a:buSzPct val="65000"/>
            </a:pPr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hế</a:t>
            </a:r>
            <a:endParaRPr lang="en-US" sz="2400" b="1">
              <a:solidFill>
                <a:srgbClr val="1207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875" y="4541192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1207E9"/>
                </a:solidFill>
              </a:rPr>
              <a:t>Anh có yêu nước không?</a:t>
            </a:r>
            <a:endParaRPr lang="vi-VN" sz="2400" b="1">
              <a:solidFill>
                <a:srgbClr val="1207E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825" y="4900315"/>
            <a:ext cx="3952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1207E9"/>
                </a:solidFill>
              </a:rPr>
              <a:t>Anh có thể giữ bí mật không?</a:t>
            </a:r>
            <a:endParaRPr lang="vi-VN" sz="2400" b="1">
              <a:solidFill>
                <a:srgbClr val="1207E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875" y="5269557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1207E9"/>
                </a:solidFill>
              </a:rPr>
              <a:t>Anh có muốn đi với tôi không?</a:t>
            </a:r>
            <a:endParaRPr lang="vi-VN" sz="2400" b="1">
              <a:solidFill>
                <a:srgbClr val="1207E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249" y="5652194"/>
            <a:ext cx="442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1207E9"/>
                </a:solidFill>
              </a:rPr>
              <a:t>Nhưng chúng ta lấy đâu ra tiền?</a:t>
            </a:r>
            <a:endParaRPr lang="vi-VN" sz="2400" b="1">
              <a:solidFill>
                <a:srgbClr val="1207E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249" y="6018609"/>
            <a:ext cx="325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1207E9"/>
                </a:solidFill>
              </a:rPr>
              <a:t>Anh sẽ đi với tôi chứ?</a:t>
            </a:r>
            <a:endParaRPr lang="vi-VN" sz="2400" b="1">
              <a:solidFill>
                <a:srgbClr val="1207E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5076" y="4562475"/>
            <a:ext cx="11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Bác Hồ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3651" y="4905533"/>
            <a:ext cx="11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Bác Hồ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2226" y="6001354"/>
            <a:ext cx="11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Bác Hồ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02226" y="5623618"/>
            <a:ext cx="11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Bác Lê</a:t>
            </a:r>
            <a:endParaRPr lang="vi-VN" sz="2400" b="1"/>
          </a:p>
        </p:txBody>
      </p:sp>
      <p:sp>
        <p:nvSpPr>
          <p:cNvPr id="27" name="TextBox 26"/>
          <p:cNvSpPr txBox="1"/>
          <p:nvPr/>
        </p:nvSpPr>
        <p:spPr>
          <a:xfrm>
            <a:off x="4791075" y="5289646"/>
            <a:ext cx="11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Bác Hồ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92876" y="4558168"/>
            <a:ext cx="11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Bác Lê</a:t>
            </a:r>
            <a:endParaRPr lang="vi-VN" sz="2400" b="1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92876" y="4915216"/>
            <a:ext cx="11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Bác Lê</a:t>
            </a:r>
            <a:endParaRPr lang="vi-VN" sz="2400" b="1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92876" y="5285184"/>
            <a:ext cx="11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Bác Lê</a:t>
            </a:r>
            <a:endParaRPr lang="vi-VN" sz="2400" b="1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62675" y="5623617"/>
            <a:ext cx="11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Bác Hồ</a:t>
            </a:r>
            <a:endParaRPr lang="vi-VN" sz="2400" b="1"/>
          </a:p>
        </p:txBody>
      </p:sp>
      <p:sp>
        <p:nvSpPr>
          <p:cNvPr id="41" name="TextBox 40"/>
          <p:cNvSpPr txBox="1"/>
          <p:nvPr/>
        </p:nvSpPr>
        <p:spPr>
          <a:xfrm>
            <a:off x="6192876" y="6018609"/>
            <a:ext cx="11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Bác Lê</a:t>
            </a:r>
            <a:endParaRPr lang="vi-VN" sz="2400" b="1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62850" y="4563385"/>
            <a:ext cx="165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c</a:t>
            </a:r>
            <a:r>
              <a:rPr lang="en-US" sz="2400" b="1" smtClean="0"/>
              <a:t>ó</a:t>
            </a:r>
            <a:r>
              <a:rPr lang="en-US" sz="2400" smtClean="0"/>
              <a:t>…</a:t>
            </a:r>
            <a:r>
              <a:rPr lang="en-US" sz="2400" b="1" smtClean="0"/>
              <a:t>không</a:t>
            </a:r>
            <a:endParaRPr lang="vi-VN" sz="2400" b="1"/>
          </a:p>
        </p:txBody>
      </p:sp>
      <p:sp>
        <p:nvSpPr>
          <p:cNvPr id="43" name="TextBox 42"/>
          <p:cNvSpPr txBox="1"/>
          <p:nvPr/>
        </p:nvSpPr>
        <p:spPr>
          <a:xfrm>
            <a:off x="7562850" y="4918769"/>
            <a:ext cx="165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c</a:t>
            </a:r>
            <a:r>
              <a:rPr lang="en-US" sz="2400" b="1" smtClean="0"/>
              <a:t>ó</a:t>
            </a:r>
            <a:r>
              <a:rPr lang="en-US" sz="2400" smtClean="0"/>
              <a:t>…</a:t>
            </a:r>
            <a:r>
              <a:rPr lang="en-US" sz="2400" b="1" smtClean="0"/>
              <a:t>không</a:t>
            </a:r>
            <a:endParaRPr lang="vi-VN" sz="2400" b="1"/>
          </a:p>
        </p:txBody>
      </p:sp>
      <p:sp>
        <p:nvSpPr>
          <p:cNvPr id="44" name="TextBox 43"/>
          <p:cNvSpPr txBox="1"/>
          <p:nvPr/>
        </p:nvSpPr>
        <p:spPr>
          <a:xfrm>
            <a:off x="7562850" y="5355726"/>
            <a:ext cx="165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c</a:t>
            </a:r>
            <a:r>
              <a:rPr lang="en-US" sz="2400" b="1" smtClean="0"/>
              <a:t>ó</a:t>
            </a:r>
            <a:r>
              <a:rPr lang="en-US" sz="2400" smtClean="0"/>
              <a:t>…</a:t>
            </a:r>
            <a:r>
              <a:rPr lang="en-US" sz="2400" b="1" smtClean="0"/>
              <a:t>không</a:t>
            </a:r>
            <a:endParaRPr lang="vi-VN" sz="2400" b="1"/>
          </a:p>
        </p:txBody>
      </p:sp>
      <p:sp>
        <p:nvSpPr>
          <p:cNvPr id="48" name="TextBox 47"/>
          <p:cNvSpPr txBox="1"/>
          <p:nvPr/>
        </p:nvSpPr>
        <p:spPr>
          <a:xfrm>
            <a:off x="7877175" y="5652798"/>
            <a:ext cx="923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đâu</a:t>
            </a:r>
            <a:endParaRPr lang="vi-VN" sz="2400" b="1"/>
          </a:p>
        </p:txBody>
      </p:sp>
      <p:sp>
        <p:nvSpPr>
          <p:cNvPr id="49" name="TextBox 48"/>
          <p:cNvSpPr txBox="1"/>
          <p:nvPr/>
        </p:nvSpPr>
        <p:spPr>
          <a:xfrm>
            <a:off x="7877175" y="6019213"/>
            <a:ext cx="923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c</a:t>
            </a:r>
            <a:r>
              <a:rPr lang="en-US" sz="2400" b="1" smtClean="0"/>
              <a:t>hứ</a:t>
            </a:r>
            <a:endParaRPr lang="vi-VN" sz="2400" b="1"/>
          </a:p>
        </p:txBody>
      </p:sp>
    </p:spTree>
    <p:extLst>
      <p:ext uri="{BB962C8B-B14F-4D97-AF65-F5344CB8AC3E}">
        <p14:creationId xmlns:p14="http://schemas.microsoft.com/office/powerpoint/2010/main" val="176270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5" grpId="0"/>
      <p:bldP spid="27" grpId="0"/>
      <p:bldP spid="28" grpId="0"/>
      <p:bldP spid="29" grpId="0"/>
      <p:bldP spid="30" grpId="0"/>
      <p:bldP spid="38" grpId="0"/>
      <p:bldP spid="41" grpId="0"/>
      <p:bldP spid="42" grpId="0"/>
      <p:bldP spid="43" grpId="0"/>
      <p:bldP spid="44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6"/>
          <p:cNvSpPr txBox="1">
            <a:spLocks noChangeArrowheads="1"/>
          </p:cNvSpPr>
          <p:nvPr/>
        </p:nvSpPr>
        <p:spPr bwMode="auto">
          <a:xfrm>
            <a:off x="565727" y="323850"/>
            <a:ext cx="834967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smtClean="0">
                <a:latin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</a:rPr>
              <a:t>Chọn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khoảng</a:t>
            </a:r>
            <a:r>
              <a:rPr lang="en-US" sz="3200" b="1" dirty="0">
                <a:latin typeface="Times New Roman" pitchFamily="18" charset="0"/>
              </a:rPr>
              <a:t> 3 </a:t>
            </a:r>
            <a:r>
              <a:rPr lang="en-US" sz="3200" b="1" dirty="0" err="1">
                <a:latin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1207E9"/>
                </a:solidFill>
                <a:latin typeface="Times New Roman" pitchFamily="18" charset="0"/>
              </a:rPr>
              <a:t>Văn</a:t>
            </a:r>
            <a:r>
              <a:rPr lang="en-US" sz="3200" b="1" i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i="1" dirty="0">
                <a:solidFill>
                  <a:srgbClr val="1207E9"/>
                </a:solidFill>
                <a:latin typeface="Times New Roman" pitchFamily="18" charset="0"/>
              </a:rPr>
              <a:t>hay </a:t>
            </a:r>
            <a:r>
              <a:rPr lang="en-US" sz="3200" b="1" i="1" dirty="0" err="1">
                <a:solidFill>
                  <a:srgbClr val="1207E9"/>
                </a:solidFill>
                <a:latin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1207E9"/>
                </a:solidFill>
                <a:latin typeface="Times New Roman" pitchFamily="18" charset="0"/>
              </a:rPr>
              <a:t>tốt</a:t>
            </a:r>
            <a:r>
              <a:rPr lang="en-US" sz="3200" b="1" i="1" dirty="0">
                <a:solidFill>
                  <a:srgbClr val="1207E9"/>
                </a:solidFill>
                <a:latin typeface="Times New Roman" pitchFamily="18" charset="0"/>
              </a:rPr>
              <a:t>.</a:t>
            </a:r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trao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đổi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nội</a:t>
            </a:r>
            <a:r>
              <a:rPr lang="en-US" sz="3200" b="1" dirty="0">
                <a:latin typeface="Times New Roman" pitchFamily="18" charset="0"/>
              </a:rPr>
              <a:t> dung </a:t>
            </a:r>
            <a:r>
              <a:rPr lang="en-US" sz="3200" b="1" dirty="0" err="1">
                <a:latin typeface="Times New Roman" pitchFamily="18" charset="0"/>
              </a:rPr>
              <a:t>liên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từng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5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565727" y="1828800"/>
            <a:ext cx="867019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M: </a:t>
            </a:r>
            <a:r>
              <a:rPr lang="en-US" sz="3200" b="1">
                <a:solidFill>
                  <a:srgbClr val="1207E9"/>
                </a:solidFill>
                <a:latin typeface="Times New Roman" pitchFamily="18" charset="0"/>
              </a:rPr>
              <a:t>Thuở đi học, Cao Bá Quát viết chữ rất xấu nên nhiều bài văn dù hay vẫn bị thầy cho điểm kém.</a:t>
            </a:r>
          </a:p>
          <a:p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563346" y="3244572"/>
            <a:ext cx="7727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- Thuở đi học, chữ Cao Bá Quát thế nào?</a:t>
            </a:r>
          </a:p>
          <a:p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565727" y="4146427"/>
            <a:ext cx="65651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-</a:t>
            </a:r>
            <a:r>
              <a:rPr lang="en-US" b="1">
                <a:latin typeface="Times New Roman" pitchFamily="18" charset="0"/>
              </a:rPr>
              <a:t> </a:t>
            </a:r>
            <a:r>
              <a:rPr lang="en-US" b="1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</a:rPr>
              <a:t>Chữ ai xấu?</a:t>
            </a:r>
          </a:p>
          <a:p>
            <a:endParaRPr lang="en-US" b="1">
              <a:latin typeface="Times New Roman" pitchFamily="18" charset="0"/>
            </a:endParaRPr>
          </a:p>
          <a:p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289503" y="3675459"/>
            <a:ext cx="80009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latin typeface="Times New Roman" pitchFamily="18" charset="0"/>
              </a:rPr>
              <a:t>   - Vì </a:t>
            </a:r>
            <a:r>
              <a:rPr lang="en-US" sz="3200" b="1">
                <a:latin typeface="Times New Roman" pitchFamily="18" charset="0"/>
              </a:rPr>
              <a:t>sao Cao Bá Quát thường bị điểm kém?</a:t>
            </a:r>
          </a:p>
          <a:p>
            <a:endParaRPr lang="en-US" b="1">
              <a:latin typeface="Times New Roman" pitchFamily="18" charset="0"/>
            </a:endParaRPr>
          </a:p>
          <a:p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563346" y="4648200"/>
            <a:ext cx="77271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</a:rPr>
              <a:t>-</a:t>
            </a:r>
            <a:r>
              <a:rPr lang="en-US" sz="3200" b="1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</a:rPr>
              <a:t>Vì sao nhiều bài văn của Cao Ba Quát dù hay vẫn bị điểm kém?</a:t>
            </a:r>
          </a:p>
          <a:p>
            <a:endParaRPr lang="en-US" sz="3200" b="1">
              <a:latin typeface="Times New Roman" pitchFamily="18" charset="0"/>
            </a:endParaRP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925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1072</Words>
  <Application>Microsoft Office PowerPoint</Application>
  <PresentationFormat>On-screen Show (4:3)</PresentationFormat>
  <Paragraphs>195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Comic Sans MS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PROBOOK</cp:lastModifiedBy>
  <cp:revision>118</cp:revision>
  <dcterms:created xsi:type="dcterms:W3CDTF">2015-11-24T00:55:40Z</dcterms:created>
  <dcterms:modified xsi:type="dcterms:W3CDTF">2020-12-03T23:22:53Z</dcterms:modified>
</cp:coreProperties>
</file>